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</p:sldMasterIdLst>
  <p:sldIdLst>
    <p:sldId id="256" r:id="rId4"/>
    <p:sldId id="257" r:id="rId5"/>
    <p:sldId id="263" r:id="rId6"/>
    <p:sldId id="261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57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98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30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58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50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26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1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26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05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6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57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98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4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30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58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50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2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13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26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05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32891-10E3-624E-83EE-5C9FB2A0848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-footer-img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386513"/>
            <a:ext cx="91455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 descr="pp-header-img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528763" y="909638"/>
            <a:ext cx="71104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How to save money 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8225" y="6418263"/>
            <a:ext cx="352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6A96"/>
                </a:solidFill>
              </a:defRPr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GB" sz="2800" kern="1200">
          <a:solidFill>
            <a:srgbClr val="006A96"/>
          </a:solidFill>
          <a:latin typeface="Arial"/>
          <a:ea typeface="Geneva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6A96"/>
          </a:solidFill>
          <a:latin typeface="Arial" charset="0"/>
          <a:ea typeface="Genev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6A96"/>
          </a:solidFill>
          <a:latin typeface="Arial" charset="0"/>
          <a:ea typeface="Genev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6A96"/>
          </a:solidFill>
          <a:latin typeface="Arial" charset="0"/>
          <a:ea typeface="Genev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6A96"/>
          </a:solidFill>
          <a:latin typeface="Arial" charset="0"/>
          <a:ea typeface="Genev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006A96"/>
          </a:solidFill>
          <a:latin typeface="Arial" charset="0"/>
          <a:ea typeface="Genev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006A96"/>
          </a:solidFill>
          <a:latin typeface="Arial" charset="0"/>
          <a:ea typeface="Genev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006A96"/>
          </a:solidFill>
          <a:latin typeface="Arial" charset="0"/>
          <a:ea typeface="Genev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006A96"/>
          </a:solidFill>
          <a:latin typeface="Arial" charset="0"/>
          <a:ea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Geneva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Geneva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Geneva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Geneva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/>
          <a:ea typeface="Geneva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-footer-img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386513"/>
            <a:ext cx="91455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 descr="pp-header-img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528763" y="909638"/>
            <a:ext cx="71104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How to save money 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8225" y="6418263"/>
            <a:ext cx="352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6A96"/>
                </a:solidFill>
              </a:defRPr>
            </a:lvl1pPr>
          </a:lstStyle>
          <a:p>
            <a:fld id="{731741CF-9B77-A046-A14B-CB8D58D573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GB" sz="2800" kern="1200">
          <a:solidFill>
            <a:srgbClr val="006A96"/>
          </a:solidFill>
          <a:latin typeface="Arial"/>
          <a:ea typeface="Geneva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6A96"/>
          </a:solidFill>
          <a:latin typeface="Arial" charset="0"/>
          <a:ea typeface="Genev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6A96"/>
          </a:solidFill>
          <a:latin typeface="Arial" charset="0"/>
          <a:ea typeface="Genev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6A96"/>
          </a:solidFill>
          <a:latin typeface="Arial" charset="0"/>
          <a:ea typeface="Genev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6A96"/>
          </a:solidFill>
          <a:latin typeface="Arial" charset="0"/>
          <a:ea typeface="Genev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006A96"/>
          </a:solidFill>
          <a:latin typeface="Arial" charset="0"/>
          <a:ea typeface="Genev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006A96"/>
          </a:solidFill>
          <a:latin typeface="Arial" charset="0"/>
          <a:ea typeface="Genev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006A96"/>
          </a:solidFill>
          <a:latin typeface="Arial" charset="0"/>
          <a:ea typeface="Genev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006A96"/>
          </a:solidFill>
          <a:latin typeface="Arial" charset="0"/>
          <a:ea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Geneva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Geneva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Geneva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Geneva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/>
          <a:ea typeface="Geneva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xAP86zIJdc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LAz3oiMi8Q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PxAP86zIJdc" TargetMode="Externa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sghF3WCGpBs" TargetMode="Externa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rEvQD8V9Des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21088"/>
            <a:ext cx="9144000" cy="1470025"/>
          </a:xfrm>
        </p:spPr>
        <p:txBody>
          <a:bodyPr>
            <a:normAutofit fontScale="90000"/>
          </a:bodyPr>
          <a:lstStyle/>
          <a:p>
            <a:pPr defTabSz="914400"/>
            <a:r>
              <a:rPr lang="en-US" sz="5400" dirty="0" smtClean="0">
                <a:solidFill>
                  <a:schemeClr val="bg1"/>
                </a:solidFill>
                <a:latin typeface="Myriad Pro" pitchFamily="34" charset="0"/>
              </a:rPr>
              <a:t>The effect of </a:t>
            </a:r>
            <a:br>
              <a:rPr lang="en-US" sz="5400" dirty="0" smtClean="0">
                <a:solidFill>
                  <a:schemeClr val="bg1"/>
                </a:solidFill>
                <a:latin typeface="Myriad Pro" pitchFamily="34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Myriad Pro" pitchFamily="34" charset="0"/>
              </a:rPr>
              <a:t>heating on food</a:t>
            </a:r>
            <a:endParaRPr lang="en-US" sz="54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648" y="853200"/>
            <a:ext cx="7110412" cy="492125"/>
          </a:xfrm>
        </p:spPr>
        <p:txBody>
          <a:bodyPr/>
          <a:lstStyle/>
          <a:p>
            <a:r>
              <a:rPr lang="en-US" sz="2400" dirty="0">
                <a:latin typeface="Myriad Pro" pitchFamily="34" charset="0"/>
                <a:ea typeface="Geneva" pitchFamily="4" charset="0"/>
                <a:cs typeface="Arial" charset="0"/>
              </a:rPr>
              <a:t>The effects of </a:t>
            </a:r>
            <a:r>
              <a:rPr lang="en-US" sz="2400" dirty="0" smtClean="0">
                <a:latin typeface="Myriad Pro" pitchFamily="34" charset="0"/>
                <a:ea typeface="Geneva" pitchFamily="4" charset="0"/>
                <a:cs typeface="Arial" charset="0"/>
              </a:rPr>
              <a:t>oxygen </a:t>
            </a:r>
            <a:r>
              <a:rPr lang="en-US" sz="2400" dirty="0">
                <a:latin typeface="Myriad Pro" pitchFamily="34" charset="0"/>
                <a:ea typeface="Geneva" pitchFamily="4" charset="0"/>
                <a:cs typeface="Arial" charset="0"/>
              </a:rPr>
              <a:t>on food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54973" y="6472800"/>
            <a:ext cx="3524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1B024EB-1F0D-40A8-9368-2532A91875F8}" type="slidenum">
              <a:rPr lang="en-US" altLang="en-US" sz="1200">
                <a:solidFill>
                  <a:srgbClr val="006A96"/>
                </a:solidFill>
                <a:latin typeface="Calibri" pitchFamily="4" charset="0"/>
                <a:cs typeface="Geneva" pitchFamily="4" charset="0"/>
              </a:rPr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US" altLang="en-US" sz="1200" dirty="0">
              <a:solidFill>
                <a:srgbClr val="006A96"/>
              </a:solidFill>
              <a:latin typeface="Calibri" pitchFamily="4" charset="0"/>
              <a:cs typeface="Geneva" pitchFamily="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403648" y="476672"/>
            <a:ext cx="774035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GB" sz="2800" kern="1200">
                <a:solidFill>
                  <a:srgbClr val="006A96"/>
                </a:solidFill>
                <a:latin typeface="Arial"/>
                <a:ea typeface="Geneva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The effect of heating on food</a:t>
            </a:r>
            <a:endParaRPr lang="en-US" sz="2000" dirty="0">
              <a:solidFill>
                <a:schemeClr val="bg1"/>
              </a:solidFill>
              <a:latin typeface="Myriad Pro" pitchFamily="34" charset="0"/>
              <a:ea typeface="Geneva" pitchFamily="4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latin typeface="Myriad Pro" pitchFamily="34" charset="0"/>
              </a:rPr>
              <a:t>Meat, poultry and fish</a:t>
            </a: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spcBef>
                <a:spcPts val="576"/>
              </a:spcBef>
              <a:buNone/>
            </a:pPr>
            <a:r>
              <a:rPr lang="en-GB" dirty="0">
                <a:latin typeface="Myriad Pro" pitchFamily="34" charset="0"/>
              </a:rPr>
              <a:t>Raw meat contains </a:t>
            </a:r>
            <a:r>
              <a:rPr lang="en-GB" b="1" dirty="0" err="1">
                <a:latin typeface="Myriad Pro" pitchFamily="34" charset="0"/>
              </a:rPr>
              <a:t>myglobin</a:t>
            </a:r>
            <a:r>
              <a:rPr lang="en-GB" b="1" dirty="0">
                <a:latin typeface="Myriad Pro" pitchFamily="34" charset="0"/>
              </a:rPr>
              <a:t> </a:t>
            </a:r>
            <a:r>
              <a:rPr lang="en-GB" dirty="0" smtClean="0">
                <a:latin typeface="Myriad Pro" pitchFamily="34" charset="0"/>
              </a:rPr>
              <a:t>which </a:t>
            </a:r>
          </a:p>
          <a:p>
            <a:pPr marL="0" indent="0">
              <a:lnSpc>
                <a:spcPct val="80000"/>
              </a:lnSpc>
              <a:spcBef>
                <a:spcPts val="576"/>
              </a:spcBef>
              <a:buNone/>
            </a:pPr>
            <a:r>
              <a:rPr lang="en-GB" dirty="0" smtClean="0">
                <a:latin typeface="Myriad Pro" pitchFamily="34" charset="0"/>
              </a:rPr>
              <a:t>gives </a:t>
            </a:r>
            <a:r>
              <a:rPr lang="en-GB" dirty="0">
                <a:latin typeface="Myriad Pro" pitchFamily="34" charset="0"/>
              </a:rPr>
              <a:t>the flesh a bright red colour</a:t>
            </a:r>
            <a:r>
              <a:rPr lang="en-GB" dirty="0" smtClean="0">
                <a:latin typeface="Myriad Pro" pitchFamily="34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spcBef>
                <a:spcPts val="576"/>
              </a:spcBef>
              <a:buNone/>
            </a:pPr>
            <a:r>
              <a:rPr lang="en-GB" dirty="0">
                <a:latin typeface="Myriad Pro" pitchFamily="34" charset="0"/>
              </a:rPr>
              <a:t>When fresh meat has been stored for </a:t>
            </a:r>
            <a:endParaRPr lang="en-GB" dirty="0" smtClean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spcBef>
                <a:spcPts val="576"/>
              </a:spcBef>
              <a:buNone/>
            </a:pPr>
            <a:r>
              <a:rPr lang="en-GB" dirty="0" smtClean="0">
                <a:latin typeface="Myriad Pro" pitchFamily="34" charset="0"/>
              </a:rPr>
              <a:t>several </a:t>
            </a:r>
            <a:r>
              <a:rPr lang="en-GB" dirty="0">
                <a:latin typeface="Myriad Pro" pitchFamily="34" charset="0"/>
              </a:rPr>
              <a:t>days and </a:t>
            </a:r>
            <a:r>
              <a:rPr lang="en-GB" dirty="0" smtClean="0">
                <a:latin typeface="Myriad Pro" pitchFamily="34" charset="0"/>
              </a:rPr>
              <a:t>has come </a:t>
            </a:r>
            <a:r>
              <a:rPr lang="en-GB" dirty="0">
                <a:latin typeface="Myriad Pro" pitchFamily="34" charset="0"/>
              </a:rPr>
              <a:t>into contact </a:t>
            </a:r>
            <a:endParaRPr lang="en-GB" dirty="0" smtClean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spcBef>
                <a:spcPts val="576"/>
              </a:spcBef>
              <a:buNone/>
            </a:pPr>
            <a:r>
              <a:rPr lang="en-GB" dirty="0" smtClean="0">
                <a:latin typeface="Myriad Pro" pitchFamily="34" charset="0"/>
              </a:rPr>
              <a:t>with </a:t>
            </a:r>
            <a:r>
              <a:rPr lang="en-GB" dirty="0">
                <a:latin typeface="Myriad Pro" pitchFamily="34" charset="0"/>
              </a:rPr>
              <a:t>oxygen, the chemical changes in </a:t>
            </a:r>
            <a:endParaRPr lang="en-GB" dirty="0" smtClean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spcBef>
                <a:spcPts val="576"/>
              </a:spcBef>
              <a:buNone/>
            </a:pPr>
            <a:r>
              <a:rPr lang="en-GB" dirty="0" smtClean="0">
                <a:latin typeface="Myriad Pro" pitchFamily="34" charset="0"/>
              </a:rPr>
              <a:t>the </a:t>
            </a:r>
            <a:r>
              <a:rPr lang="en-GB" dirty="0" err="1">
                <a:latin typeface="Myriad Pro" pitchFamily="34" charset="0"/>
              </a:rPr>
              <a:t>myglobin</a:t>
            </a:r>
            <a:r>
              <a:rPr lang="en-GB" dirty="0">
                <a:latin typeface="Myriad Pro" pitchFamily="34" charset="0"/>
              </a:rPr>
              <a:t> cause it to become brown.</a:t>
            </a: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48" y="1484784"/>
            <a:ext cx="2430132" cy="193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48" y="3789040"/>
            <a:ext cx="2430132" cy="19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0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Myriad Pro" pitchFamily="34" charset="0"/>
              </a:rPr>
              <a:t>Enzymes control the working properties of cells</a:t>
            </a:r>
            <a:r>
              <a:rPr lang="en-GB" dirty="0" smtClean="0">
                <a:latin typeface="Myriad Pro" pitchFamily="34" charset="0"/>
              </a:rPr>
              <a:t>. </a:t>
            </a:r>
            <a:r>
              <a:rPr lang="en-GB" dirty="0">
                <a:latin typeface="Myriad Pro" pitchFamily="34" charset="0"/>
              </a:rPr>
              <a:t>Heat stops enzyme activity.</a:t>
            </a: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r>
              <a:rPr lang="en-GB" dirty="0">
                <a:latin typeface="Myriad Pro" pitchFamily="34" charset="0"/>
              </a:rPr>
              <a:t>Enzyme action works on under-ripe fruit to continue the ripening process once it has been picked.</a:t>
            </a: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r>
              <a:rPr lang="en-GB" dirty="0">
                <a:latin typeface="Myriad Pro" pitchFamily="34" charset="0"/>
              </a:rPr>
              <a:t>Changes caused by enzyme action can be controlled by food technologists to enable fruits and vegetables to be available out of season.</a:t>
            </a: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648" y="853200"/>
            <a:ext cx="7110412" cy="492125"/>
          </a:xfrm>
        </p:spPr>
        <p:txBody>
          <a:bodyPr/>
          <a:lstStyle/>
          <a:p>
            <a:r>
              <a:rPr lang="en-US" sz="2400" dirty="0">
                <a:latin typeface="Myriad Pro" pitchFamily="34" charset="0"/>
                <a:ea typeface="Geneva" pitchFamily="4" charset="0"/>
                <a:cs typeface="Arial" charset="0"/>
              </a:rPr>
              <a:t>The effects of </a:t>
            </a:r>
            <a:r>
              <a:rPr lang="en-US" sz="2400" dirty="0" smtClean="0">
                <a:latin typeface="Myriad Pro" pitchFamily="34" charset="0"/>
                <a:ea typeface="Geneva" pitchFamily="4" charset="0"/>
                <a:cs typeface="Arial" charset="0"/>
              </a:rPr>
              <a:t>enzymes </a:t>
            </a:r>
            <a:r>
              <a:rPr lang="en-US" sz="2400" dirty="0">
                <a:latin typeface="Myriad Pro" pitchFamily="34" charset="0"/>
                <a:ea typeface="Geneva" pitchFamily="4" charset="0"/>
                <a:cs typeface="Arial" charset="0"/>
              </a:rPr>
              <a:t>on food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54973" y="6472800"/>
            <a:ext cx="3524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1B024EB-1F0D-40A8-9368-2532A91875F8}" type="slidenum">
              <a:rPr lang="en-US" altLang="en-US" sz="1200">
                <a:solidFill>
                  <a:srgbClr val="006A96"/>
                </a:solidFill>
                <a:latin typeface="Calibri" pitchFamily="4" charset="0"/>
                <a:cs typeface="Geneva" pitchFamily="4" charset="0"/>
              </a:rPr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US" altLang="en-US" sz="1200" dirty="0">
              <a:solidFill>
                <a:srgbClr val="006A96"/>
              </a:solidFill>
              <a:latin typeface="Calibri" pitchFamily="4" charset="0"/>
              <a:cs typeface="Geneva" pitchFamily="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403648" y="476672"/>
            <a:ext cx="774035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GB" sz="2800" kern="1200">
                <a:solidFill>
                  <a:srgbClr val="006A96"/>
                </a:solidFill>
                <a:latin typeface="Arial"/>
                <a:ea typeface="Geneva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The effect of heating on food</a:t>
            </a:r>
            <a:endParaRPr lang="en-US" sz="2000" dirty="0">
              <a:solidFill>
                <a:schemeClr val="bg1"/>
              </a:solidFill>
              <a:latin typeface="Myriad Pro" pitchFamily="34" charset="0"/>
              <a:ea typeface="Geneva" pitchFamily="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71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Myriad Pro" pitchFamily="34" charset="0"/>
              </a:rPr>
              <a:t>Oxygen and food enzymes often work together to affect foods. </a:t>
            </a:r>
          </a:p>
          <a:p>
            <a:pPr>
              <a:spcBef>
                <a:spcPts val="0"/>
              </a:spcBef>
            </a:pPr>
            <a:r>
              <a:rPr lang="en-GB" sz="2200" dirty="0">
                <a:latin typeface="Myriad Pro" pitchFamily="34" charset="0"/>
              </a:rPr>
              <a:t>Fruit will soften and </a:t>
            </a:r>
            <a:r>
              <a:rPr lang="en-GB" sz="2200" dirty="0" smtClean="0">
                <a:latin typeface="Myriad Pro" pitchFamily="34" charset="0"/>
              </a:rPr>
              <a:t>brown.</a:t>
            </a:r>
            <a:endParaRPr lang="en-GB" sz="2200" dirty="0">
              <a:latin typeface="Myriad Pro" pitchFamily="34" charset="0"/>
            </a:endParaRPr>
          </a:p>
          <a:p>
            <a:pPr>
              <a:spcBef>
                <a:spcPts val="0"/>
              </a:spcBef>
            </a:pPr>
            <a:r>
              <a:rPr lang="en-GB" sz="2200" dirty="0">
                <a:latin typeface="Myriad Pro" pitchFamily="34" charset="0"/>
              </a:rPr>
              <a:t>Raw meat will go </a:t>
            </a:r>
            <a:r>
              <a:rPr lang="en-GB" sz="2200" dirty="0" smtClean="0">
                <a:latin typeface="Myriad Pro" pitchFamily="34" charset="0"/>
              </a:rPr>
              <a:t>brown.</a:t>
            </a:r>
            <a:endParaRPr lang="en-GB" sz="2200" dirty="0">
              <a:latin typeface="Myriad Pro" pitchFamily="34" charset="0"/>
            </a:endParaRPr>
          </a:p>
          <a:p>
            <a:pPr>
              <a:spcBef>
                <a:spcPts val="0"/>
              </a:spcBef>
            </a:pPr>
            <a:r>
              <a:rPr lang="en-GB" sz="2200" dirty="0">
                <a:latin typeface="Myriad Pro" pitchFamily="34" charset="0"/>
              </a:rPr>
              <a:t>Raw fish will become </a:t>
            </a:r>
            <a:r>
              <a:rPr lang="en-GB" sz="2200" dirty="0" smtClean="0">
                <a:latin typeface="Myriad Pro" pitchFamily="34" charset="0"/>
              </a:rPr>
              <a:t>soft.</a:t>
            </a:r>
            <a:endParaRPr lang="en-GB" sz="2200" dirty="0">
              <a:latin typeface="Myriad Pro" pitchFamily="34" charset="0"/>
            </a:endParaRPr>
          </a:p>
          <a:p>
            <a:pPr>
              <a:spcBef>
                <a:spcPts val="0"/>
              </a:spcBef>
            </a:pPr>
            <a:endParaRPr lang="en-GB" dirty="0">
              <a:latin typeface="Myriad Pro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Myriad Pro" pitchFamily="34" charset="0"/>
              </a:rPr>
              <a:t>Enzymes soften meat muscle fibres and improve flavour during the hanging process.</a:t>
            </a:r>
          </a:p>
          <a:p>
            <a:pPr>
              <a:spcBef>
                <a:spcPts val="0"/>
              </a:spcBef>
            </a:pPr>
            <a:endParaRPr lang="en-GB" dirty="0">
              <a:latin typeface="Myriad Pro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Myriad Pro" pitchFamily="34" charset="0"/>
              </a:rPr>
              <a:t>Enzymes in the human digestive system enable food to be digested and allow nutrients to be absorbed.</a:t>
            </a: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648" y="853200"/>
            <a:ext cx="7110412" cy="492125"/>
          </a:xfrm>
        </p:spPr>
        <p:txBody>
          <a:bodyPr/>
          <a:lstStyle/>
          <a:p>
            <a:r>
              <a:rPr lang="en-US" sz="2400" dirty="0">
                <a:latin typeface="Myriad Pro" pitchFamily="34" charset="0"/>
                <a:ea typeface="Geneva" pitchFamily="4" charset="0"/>
                <a:cs typeface="Arial" charset="0"/>
              </a:rPr>
              <a:t>The effects of </a:t>
            </a:r>
            <a:r>
              <a:rPr lang="en-US" sz="2400" dirty="0" smtClean="0">
                <a:latin typeface="Myriad Pro" pitchFamily="34" charset="0"/>
                <a:ea typeface="Geneva" pitchFamily="4" charset="0"/>
                <a:cs typeface="Arial" charset="0"/>
              </a:rPr>
              <a:t>enzymes </a:t>
            </a:r>
            <a:r>
              <a:rPr lang="en-US" sz="2400" dirty="0">
                <a:latin typeface="Myriad Pro" pitchFamily="34" charset="0"/>
                <a:ea typeface="Geneva" pitchFamily="4" charset="0"/>
                <a:cs typeface="Arial" charset="0"/>
              </a:rPr>
              <a:t>on food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54973" y="6472800"/>
            <a:ext cx="3524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1B024EB-1F0D-40A8-9368-2532A91875F8}" type="slidenum">
              <a:rPr lang="en-US" altLang="en-US" sz="1200">
                <a:solidFill>
                  <a:srgbClr val="006A96"/>
                </a:solidFill>
                <a:latin typeface="Calibri" pitchFamily="4" charset="0"/>
                <a:cs typeface="Geneva" pitchFamily="4" charset="0"/>
              </a:rPr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altLang="en-US" sz="1200" dirty="0">
              <a:solidFill>
                <a:srgbClr val="006A96"/>
              </a:solidFill>
              <a:latin typeface="Calibri" pitchFamily="4" charset="0"/>
              <a:cs typeface="Geneva" pitchFamily="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403648" y="476672"/>
            <a:ext cx="774035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GB" sz="2800" kern="1200">
                <a:solidFill>
                  <a:srgbClr val="006A96"/>
                </a:solidFill>
                <a:latin typeface="Arial"/>
                <a:ea typeface="Geneva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The effect of heating on food</a:t>
            </a:r>
            <a:endParaRPr lang="en-US" sz="2000" dirty="0">
              <a:solidFill>
                <a:schemeClr val="bg1"/>
              </a:solidFill>
              <a:latin typeface="Myriad Pro" pitchFamily="34" charset="0"/>
              <a:ea typeface="Geneva" pitchFamily="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648" y="853200"/>
            <a:ext cx="7110412" cy="492125"/>
          </a:xfrm>
        </p:spPr>
        <p:txBody>
          <a:bodyPr/>
          <a:lstStyle/>
          <a:p>
            <a:r>
              <a:rPr lang="en-US" sz="2400" dirty="0">
                <a:latin typeface="Myriad Pro" pitchFamily="34" charset="0"/>
                <a:ea typeface="Geneva" pitchFamily="4" charset="0"/>
                <a:cs typeface="Arial" charset="0"/>
              </a:rPr>
              <a:t>The effects </a:t>
            </a:r>
            <a:r>
              <a:rPr lang="en-US" sz="2400" dirty="0" smtClean="0">
                <a:latin typeface="Myriad Pro" pitchFamily="34" charset="0"/>
                <a:ea typeface="Geneva" pitchFamily="4" charset="0"/>
                <a:cs typeface="Arial" charset="0"/>
              </a:rPr>
              <a:t>of microorganisms </a:t>
            </a:r>
            <a:r>
              <a:rPr lang="en-US" sz="2400" dirty="0">
                <a:latin typeface="Myriad Pro" pitchFamily="34" charset="0"/>
                <a:ea typeface="Geneva" pitchFamily="4" charset="0"/>
                <a:cs typeface="Arial" charset="0"/>
              </a:rPr>
              <a:t>on food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54973" y="6472800"/>
            <a:ext cx="3524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1B024EB-1F0D-40A8-9368-2532A91875F8}" type="slidenum">
              <a:rPr lang="en-US" altLang="en-US" sz="1200">
                <a:solidFill>
                  <a:srgbClr val="006A96"/>
                </a:solidFill>
                <a:latin typeface="Calibri" pitchFamily="4" charset="0"/>
                <a:cs typeface="Geneva" pitchFamily="4" charset="0"/>
              </a:rPr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US" altLang="en-US" sz="1200" dirty="0">
              <a:solidFill>
                <a:srgbClr val="006A96"/>
              </a:solidFill>
              <a:latin typeface="Calibri" pitchFamily="4" charset="0"/>
              <a:cs typeface="Geneva" pitchFamily="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403648" y="476672"/>
            <a:ext cx="774035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GB" sz="2800" kern="1200">
                <a:solidFill>
                  <a:srgbClr val="006A96"/>
                </a:solidFill>
                <a:latin typeface="Arial"/>
                <a:ea typeface="Geneva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The effect of heating on food</a:t>
            </a:r>
            <a:endParaRPr lang="en-US" sz="2000" dirty="0">
              <a:solidFill>
                <a:schemeClr val="bg1"/>
              </a:solidFill>
              <a:latin typeface="Myriad Pro" pitchFamily="34" charset="0"/>
              <a:ea typeface="Geneva" pitchFamily="4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628800"/>
            <a:ext cx="3276367" cy="2466915"/>
          </a:xfrm>
          <a:prstGeom prst="ellipse">
            <a:avLst/>
          </a:prstGeom>
          <a:solidFill>
            <a:srgbClr val="007FAF"/>
          </a:solidFill>
          <a:ln>
            <a:solidFill>
              <a:srgbClr val="007FA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Yeasts are used in bread manufacture, the fermentation of cereals in beer production and fruit to make wine.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7824" y="4477414"/>
            <a:ext cx="3420383" cy="1687890"/>
          </a:xfrm>
          <a:prstGeom prst="ellipse">
            <a:avLst/>
          </a:prstGeom>
          <a:solidFill>
            <a:srgbClr val="007FAF"/>
          </a:solidFill>
          <a:ln>
            <a:solidFill>
              <a:srgbClr val="007FA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Lactic acid bacteria is fermented in milk to produce yogurt and cheese.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0112" y="1628800"/>
            <a:ext cx="3276367" cy="1687890"/>
          </a:xfrm>
          <a:prstGeom prst="ellipse">
            <a:avLst/>
          </a:prstGeom>
          <a:solidFill>
            <a:srgbClr val="007FAF"/>
          </a:solidFill>
          <a:ln>
            <a:solidFill>
              <a:srgbClr val="007FA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Probiotic microorganisms are used in yogurt to aid digestion.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1" y="3770034"/>
            <a:ext cx="2401290" cy="1586567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67" y="2630632"/>
            <a:ext cx="1936704" cy="208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92" y="3143914"/>
            <a:ext cx="2196381" cy="2440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6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74" y="2341334"/>
            <a:ext cx="2162652" cy="19507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648" y="853200"/>
            <a:ext cx="7110412" cy="492125"/>
          </a:xfrm>
        </p:spPr>
        <p:txBody>
          <a:bodyPr/>
          <a:lstStyle/>
          <a:p>
            <a:r>
              <a:rPr lang="en-US" sz="2400" dirty="0">
                <a:latin typeface="Myriad Pro" pitchFamily="34" charset="0"/>
                <a:ea typeface="Geneva" pitchFamily="4" charset="0"/>
                <a:cs typeface="Arial" charset="0"/>
              </a:rPr>
              <a:t>The effects </a:t>
            </a:r>
            <a:r>
              <a:rPr lang="en-US" sz="2400" dirty="0" smtClean="0">
                <a:latin typeface="Myriad Pro" pitchFamily="34" charset="0"/>
                <a:ea typeface="Geneva" pitchFamily="4" charset="0"/>
                <a:cs typeface="Arial" charset="0"/>
              </a:rPr>
              <a:t>of microorganisms </a:t>
            </a:r>
            <a:r>
              <a:rPr lang="en-US" sz="2400" dirty="0">
                <a:latin typeface="Myriad Pro" pitchFamily="34" charset="0"/>
                <a:ea typeface="Geneva" pitchFamily="4" charset="0"/>
                <a:cs typeface="Arial" charset="0"/>
              </a:rPr>
              <a:t>on food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54973" y="6472800"/>
            <a:ext cx="3524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1B024EB-1F0D-40A8-9368-2532A91875F8}" type="slidenum">
              <a:rPr lang="en-US" altLang="en-US" sz="1200">
                <a:solidFill>
                  <a:srgbClr val="006A96"/>
                </a:solidFill>
                <a:latin typeface="Calibri" pitchFamily="4" charset="0"/>
                <a:cs typeface="Geneva" pitchFamily="4" charset="0"/>
              </a:rPr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en-US" altLang="en-US" sz="1200" dirty="0">
              <a:solidFill>
                <a:srgbClr val="006A96"/>
              </a:solidFill>
              <a:latin typeface="Calibri" pitchFamily="4" charset="0"/>
              <a:cs typeface="Geneva" pitchFamily="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403648" y="476672"/>
            <a:ext cx="774035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GB" sz="2800" kern="1200">
                <a:solidFill>
                  <a:srgbClr val="006A96"/>
                </a:solidFill>
                <a:latin typeface="Arial"/>
                <a:ea typeface="Geneva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The effect of heating on food</a:t>
            </a:r>
            <a:endParaRPr lang="en-US" sz="2000" dirty="0">
              <a:solidFill>
                <a:schemeClr val="bg1"/>
              </a:solidFill>
              <a:latin typeface="Myriad Pro" pitchFamily="34" charset="0"/>
              <a:ea typeface="Geneva" pitchFamily="4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628800"/>
            <a:ext cx="3276367" cy="1687890"/>
          </a:xfrm>
          <a:prstGeom prst="ellipse">
            <a:avLst/>
          </a:prstGeom>
          <a:solidFill>
            <a:srgbClr val="007FAF"/>
          </a:solidFill>
          <a:ln>
            <a:solidFill>
              <a:srgbClr val="007FA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Lactic acid bacteria is used to make salami, pepperoni, chorizo and dried ham.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9809" y="4149080"/>
            <a:ext cx="3420383" cy="2077403"/>
          </a:xfrm>
          <a:prstGeom prst="ellipse">
            <a:avLst/>
          </a:prstGeom>
          <a:solidFill>
            <a:srgbClr val="007FAF"/>
          </a:solidFill>
          <a:ln>
            <a:solidFill>
              <a:srgbClr val="007FA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Sauerkraut is made from fermented cabbage and soy sauce from fermented soya beans.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8104" y="1628800"/>
            <a:ext cx="3312367" cy="2856428"/>
          </a:xfrm>
          <a:prstGeom prst="ellipse">
            <a:avLst/>
          </a:prstGeom>
          <a:solidFill>
            <a:srgbClr val="007FAF"/>
          </a:solidFill>
          <a:ln>
            <a:solidFill>
              <a:srgbClr val="007FA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Moulds are used to ripen the surface </a:t>
            </a:r>
            <a:r>
              <a:rPr lang="en-GB" dirty="0" smtClean="0">
                <a:solidFill>
                  <a:schemeClr val="bg1"/>
                </a:solidFill>
                <a:latin typeface="Myriad Pro" pitchFamily="34" charset="0"/>
              </a:rPr>
              <a:t>of sausages, preserving </a:t>
            </a:r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the product and controlling </a:t>
            </a:r>
            <a:r>
              <a:rPr lang="en-GB" dirty="0" smtClean="0">
                <a:solidFill>
                  <a:schemeClr val="bg1"/>
                </a:solidFill>
                <a:latin typeface="Myriad Pro" pitchFamily="34" charset="0"/>
              </a:rPr>
              <a:t>the flavour </a:t>
            </a:r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development</a:t>
            </a:r>
            <a:r>
              <a:rPr lang="en-GB" dirty="0" smtClean="0">
                <a:solidFill>
                  <a:schemeClr val="bg1"/>
                </a:solidFill>
                <a:latin typeface="Myriad Pro" pitchFamily="34" charset="0"/>
              </a:rPr>
              <a:t>.</a:t>
            </a:r>
            <a:endParaRPr lang="en-GB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65710"/>
            <a:ext cx="2415622" cy="193549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44" y="4098792"/>
            <a:ext cx="2460720" cy="13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3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70" y="3222271"/>
            <a:ext cx="1784313" cy="2671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13" y="2856126"/>
            <a:ext cx="2494428" cy="2070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7" y="1460830"/>
            <a:ext cx="2108795" cy="16343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648" y="853200"/>
            <a:ext cx="7110412" cy="492125"/>
          </a:xfrm>
        </p:spPr>
        <p:txBody>
          <a:bodyPr/>
          <a:lstStyle/>
          <a:p>
            <a:r>
              <a:rPr lang="en-US" sz="2400" dirty="0">
                <a:latin typeface="Myriad Pro" pitchFamily="34" charset="0"/>
                <a:ea typeface="Geneva" pitchFamily="4" charset="0"/>
                <a:cs typeface="Arial" charset="0"/>
              </a:rPr>
              <a:t>The effects </a:t>
            </a:r>
            <a:r>
              <a:rPr lang="en-US" sz="2400" dirty="0" smtClean="0">
                <a:latin typeface="Myriad Pro" pitchFamily="34" charset="0"/>
                <a:ea typeface="Geneva" pitchFamily="4" charset="0"/>
                <a:cs typeface="Arial" charset="0"/>
              </a:rPr>
              <a:t>of microorganisms </a:t>
            </a:r>
            <a:r>
              <a:rPr lang="en-US" sz="2400" dirty="0">
                <a:latin typeface="Myriad Pro" pitchFamily="34" charset="0"/>
                <a:ea typeface="Geneva" pitchFamily="4" charset="0"/>
                <a:cs typeface="Arial" charset="0"/>
              </a:rPr>
              <a:t>on food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54973" y="6472800"/>
            <a:ext cx="3524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1B024EB-1F0D-40A8-9368-2532A91875F8}" type="slidenum">
              <a:rPr lang="en-US" altLang="en-US" sz="1200">
                <a:solidFill>
                  <a:srgbClr val="006A96"/>
                </a:solidFill>
                <a:latin typeface="Calibri" pitchFamily="4" charset="0"/>
                <a:cs typeface="Geneva" pitchFamily="4" charset="0"/>
              </a:rPr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en-US" altLang="en-US" sz="1200" dirty="0">
              <a:solidFill>
                <a:srgbClr val="006A96"/>
              </a:solidFill>
              <a:latin typeface="Calibri" pitchFamily="4" charset="0"/>
              <a:cs typeface="Geneva" pitchFamily="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403648" y="476672"/>
            <a:ext cx="774035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GB" sz="2800" kern="1200">
                <a:solidFill>
                  <a:srgbClr val="006A96"/>
                </a:solidFill>
                <a:latin typeface="Arial"/>
                <a:ea typeface="Geneva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The effect of heating on food</a:t>
            </a:r>
            <a:endParaRPr lang="en-US" sz="2000" dirty="0">
              <a:solidFill>
                <a:schemeClr val="bg1"/>
              </a:solidFill>
              <a:latin typeface="Myriad Pro" pitchFamily="34" charset="0"/>
              <a:ea typeface="Geneva" pitchFamily="4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628800"/>
            <a:ext cx="3276367" cy="1687890"/>
          </a:xfrm>
          <a:prstGeom prst="ellipse">
            <a:avLst/>
          </a:prstGeom>
          <a:solidFill>
            <a:srgbClr val="007FAF"/>
          </a:solidFill>
          <a:ln>
            <a:solidFill>
              <a:srgbClr val="007FA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Lactic acid and yeasts can be used to ferment soft drinks such as ginger beer.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27182" y="3063379"/>
            <a:ext cx="3060343" cy="3245941"/>
          </a:xfrm>
          <a:prstGeom prst="ellipse">
            <a:avLst/>
          </a:prstGeom>
          <a:solidFill>
            <a:srgbClr val="007FAF"/>
          </a:solidFill>
          <a:ln>
            <a:solidFill>
              <a:srgbClr val="007FA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Blue and Roquefort cheese use moulds to create creamy textures, sharp, tangy flavours and some protection from more harmful bacteria.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8144" y="1628800"/>
            <a:ext cx="2952327" cy="1298377"/>
          </a:xfrm>
          <a:prstGeom prst="ellipse">
            <a:avLst/>
          </a:prstGeom>
          <a:solidFill>
            <a:srgbClr val="007FAF"/>
          </a:solidFill>
          <a:ln>
            <a:solidFill>
              <a:srgbClr val="007FA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Mushrooms are the edible fruiting bodies of fungi</a:t>
            </a:r>
            <a:r>
              <a:rPr lang="en-GB" dirty="0" smtClean="0">
                <a:solidFill>
                  <a:schemeClr val="bg1"/>
                </a:solidFill>
                <a:latin typeface="Myriad Pro" pitchFamily="34" charset="0"/>
              </a:rPr>
              <a:t>.</a:t>
            </a:r>
            <a:endParaRPr lang="en-GB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4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853200"/>
            <a:ext cx="7110412" cy="492125"/>
          </a:xfrm>
        </p:spPr>
        <p:txBody>
          <a:bodyPr/>
          <a:lstStyle/>
          <a:p>
            <a:r>
              <a:rPr lang="en-US" sz="2400" dirty="0" smtClean="0">
                <a:latin typeface="Myriad Pro" pitchFamily="34" charset="0"/>
                <a:ea typeface="Geneva" pitchFamily="4" charset="0"/>
                <a:cs typeface="Arial" charset="0"/>
              </a:rPr>
              <a:t>The effects of heat on food</a:t>
            </a:r>
            <a:endParaRPr lang="en-US" sz="2400" dirty="0">
              <a:latin typeface="Myriad Pro" pitchFamily="34" charset="0"/>
              <a:ea typeface="Geneva" pitchFamily="4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4930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latin typeface="Myriad Pro" pitchFamily="34" charset="0"/>
              </a:rPr>
              <a:t>What happens to </a:t>
            </a:r>
            <a:r>
              <a:rPr lang="en-GB" dirty="0" smtClean="0">
                <a:latin typeface="Myriad Pro" pitchFamily="34" charset="0"/>
              </a:rPr>
              <a:t>proteins?</a:t>
            </a: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dirty="0" smtClean="0">
                <a:latin typeface="Myriad Pro" pitchFamily="34" charset="0"/>
              </a:rPr>
              <a:t>During </a:t>
            </a:r>
            <a:r>
              <a:rPr lang="en-GB" dirty="0">
                <a:latin typeface="Myriad Pro" pitchFamily="34" charset="0"/>
              </a:rPr>
              <a:t>cooking proteins </a:t>
            </a:r>
            <a:r>
              <a:rPr lang="en-GB" b="1" dirty="0">
                <a:latin typeface="Myriad Pro" pitchFamily="34" charset="0"/>
              </a:rPr>
              <a:t>denature</a:t>
            </a:r>
            <a:r>
              <a:rPr lang="en-GB" dirty="0">
                <a:latin typeface="Myriad Pro" pitchFamily="34" charset="0"/>
              </a:rPr>
              <a:t> </a:t>
            </a:r>
            <a:r>
              <a:rPr lang="en-GB" dirty="0" smtClean="0">
                <a:latin typeface="Myriad Pro" pitchFamily="34" charset="0"/>
              </a:rPr>
              <a:t>and </a:t>
            </a:r>
            <a:r>
              <a:rPr lang="en-GB" b="1" dirty="0">
                <a:latin typeface="Myriad Pro" pitchFamily="34" charset="0"/>
              </a:rPr>
              <a:t>coagulate</a:t>
            </a:r>
            <a:r>
              <a:rPr lang="en-GB" b="1" dirty="0" smtClean="0">
                <a:latin typeface="Myriad Pro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n-GB" b="1" dirty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b="1" dirty="0" smtClean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b="1" dirty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b="1" dirty="0" smtClean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b="1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dirty="0" smtClean="0">
                <a:latin typeface="Myriad Pro" pitchFamily="34" charset="0"/>
              </a:rPr>
              <a:t>The </a:t>
            </a:r>
            <a:r>
              <a:rPr lang="en-GB" dirty="0">
                <a:latin typeface="Myriad Pro" pitchFamily="34" charset="0"/>
              </a:rPr>
              <a:t>video clip below </a:t>
            </a:r>
            <a:r>
              <a:rPr lang="en-GB" dirty="0" smtClean="0">
                <a:latin typeface="Myriad Pro" pitchFamily="34" charset="0"/>
              </a:rPr>
              <a:t>shows </a:t>
            </a:r>
            <a:r>
              <a:rPr lang="en-GB" dirty="0">
                <a:latin typeface="Myriad Pro" pitchFamily="34" charset="0"/>
              </a:rPr>
              <a:t>the </a:t>
            </a:r>
            <a:r>
              <a:rPr lang="en-GB" dirty="0" smtClean="0">
                <a:latin typeface="Myriad Pro" pitchFamily="34" charset="0"/>
              </a:rPr>
              <a:t>effect </a:t>
            </a:r>
            <a:r>
              <a:rPr lang="en-GB" dirty="0">
                <a:latin typeface="Myriad Pro" pitchFamily="34" charset="0"/>
              </a:rPr>
              <a:t>that heat has on </a:t>
            </a:r>
            <a:r>
              <a:rPr lang="en-GB" dirty="0" smtClean="0">
                <a:latin typeface="Myriad Pro" pitchFamily="34" charset="0"/>
              </a:rPr>
              <a:t>protein.</a:t>
            </a:r>
            <a:endParaRPr lang="en-GB" dirty="0" smtClean="0">
              <a:latin typeface="Myriad Pro" pitchFamily="34" charset="0"/>
              <a:hlinkClick r:id="rId3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dirty="0" smtClean="0">
                <a:latin typeface="Myriad Pro" pitchFamily="34" charset="0"/>
                <a:hlinkClick r:id="rId3"/>
              </a:rPr>
              <a:t>https</a:t>
            </a:r>
            <a:r>
              <a:rPr lang="en-GB" dirty="0">
                <a:latin typeface="Myriad Pro" pitchFamily="34" charset="0"/>
                <a:hlinkClick r:id="rId3"/>
              </a:rPr>
              <a:t>://www.youtube.com/watch?v=PxAP86zIJdc</a:t>
            </a: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03648" y="476672"/>
            <a:ext cx="774035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GB" sz="2800" kern="1200">
                <a:solidFill>
                  <a:srgbClr val="006A96"/>
                </a:solidFill>
                <a:latin typeface="Arial"/>
                <a:ea typeface="Geneva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The effect of heating on food</a:t>
            </a:r>
            <a:endParaRPr lang="en-US" sz="2000" dirty="0">
              <a:solidFill>
                <a:schemeClr val="bg1"/>
              </a:solidFill>
              <a:latin typeface="Myriad Pro" pitchFamily="34" charset="0"/>
              <a:ea typeface="Geneva" pitchFamily="4" charset="0"/>
              <a:cs typeface="Arial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54973" y="6472800"/>
            <a:ext cx="3524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1B024EB-1F0D-40A8-9368-2532A91875F8}" type="slidenum">
              <a:rPr lang="en-US" altLang="en-US" sz="1200">
                <a:solidFill>
                  <a:srgbClr val="006A96"/>
                </a:solidFill>
                <a:latin typeface="Calibri" pitchFamily="4" charset="0"/>
                <a:cs typeface="Geneva" pitchFamily="4" charset="0"/>
              </a:rPr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en-US" sz="1200" dirty="0">
              <a:solidFill>
                <a:srgbClr val="006A96"/>
              </a:solidFill>
              <a:latin typeface="Calibri" pitchFamily="4" charset="0"/>
              <a:cs typeface="Geneva" pitchFamily="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2924944"/>
            <a:ext cx="5256584" cy="192741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853200"/>
            <a:ext cx="7110412" cy="492125"/>
          </a:xfrm>
        </p:spPr>
        <p:txBody>
          <a:bodyPr/>
          <a:lstStyle/>
          <a:p>
            <a:r>
              <a:rPr lang="en-US" sz="2400" dirty="0" smtClean="0">
                <a:latin typeface="Myriad Pro" pitchFamily="34" charset="0"/>
                <a:ea typeface="Geneva" pitchFamily="4" charset="0"/>
                <a:cs typeface="Arial" charset="0"/>
              </a:rPr>
              <a:t>The effects of heat on food</a:t>
            </a:r>
            <a:endParaRPr lang="en-US" sz="2400" dirty="0">
              <a:latin typeface="Myriad Pro" pitchFamily="34" charset="0"/>
              <a:ea typeface="Geneva" pitchFamily="4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Myriad Pro" pitchFamily="34" charset="0"/>
              </a:rPr>
              <a:t>What happens to proteins?</a:t>
            </a: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dirty="0" smtClean="0">
                <a:latin typeface="Myriad Pro" pitchFamily="34" charset="0"/>
              </a:rPr>
              <a:t>When </a:t>
            </a:r>
            <a:r>
              <a:rPr lang="en-GB" dirty="0">
                <a:latin typeface="Myriad Pro" pitchFamily="34" charset="0"/>
              </a:rPr>
              <a:t>proteins are heated with </a:t>
            </a:r>
            <a:endParaRPr lang="en-GB" dirty="0" smtClean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dirty="0" smtClean="0">
                <a:latin typeface="Myriad Pro" pitchFamily="34" charset="0"/>
              </a:rPr>
              <a:t>a </a:t>
            </a:r>
            <a:r>
              <a:rPr lang="en-GB" dirty="0">
                <a:latin typeface="Myriad Pro" pitchFamily="34" charset="0"/>
              </a:rPr>
              <a:t>dry heat a </a:t>
            </a:r>
            <a:r>
              <a:rPr lang="en-GB" b="1" dirty="0" err="1">
                <a:latin typeface="Myriad Pro" pitchFamily="34" charset="0"/>
              </a:rPr>
              <a:t>Maillard</a:t>
            </a:r>
            <a:r>
              <a:rPr lang="en-GB" b="1" dirty="0">
                <a:latin typeface="Myriad Pro" pitchFamily="34" charset="0"/>
              </a:rPr>
              <a:t> reaction</a:t>
            </a:r>
            <a:r>
              <a:rPr lang="en-GB" dirty="0">
                <a:latin typeface="Myriad Pro" pitchFamily="34" charset="0"/>
              </a:rPr>
              <a:t> </a:t>
            </a:r>
            <a:r>
              <a:rPr lang="en-GB" dirty="0" smtClean="0">
                <a:latin typeface="Myriad Pro" pitchFamily="34" charset="0"/>
              </a:rPr>
              <a:t>occurs.</a:t>
            </a: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dirty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dirty="0" smtClean="0">
                <a:latin typeface="Myriad Pro" pitchFamily="34" charset="0"/>
              </a:rPr>
              <a:t>This </a:t>
            </a:r>
            <a:r>
              <a:rPr lang="en-GB" dirty="0">
                <a:latin typeface="Myriad Pro" pitchFamily="34" charset="0"/>
              </a:rPr>
              <a:t>link will </a:t>
            </a:r>
            <a:r>
              <a:rPr lang="en-GB" dirty="0" smtClean="0">
                <a:latin typeface="Myriad Pro" pitchFamily="34" charset="0"/>
              </a:rPr>
              <a:t>tell </a:t>
            </a:r>
            <a:r>
              <a:rPr lang="en-GB" dirty="0">
                <a:latin typeface="Myriad Pro" pitchFamily="34" charset="0"/>
              </a:rPr>
              <a:t>you about the </a:t>
            </a:r>
            <a:r>
              <a:rPr lang="en-GB" dirty="0" err="1" smtClean="0">
                <a:latin typeface="Myriad Pro" pitchFamily="34" charset="0"/>
              </a:rPr>
              <a:t>Maillard</a:t>
            </a:r>
            <a:r>
              <a:rPr lang="en-GB" dirty="0" smtClean="0">
                <a:latin typeface="Myriad Pro" pitchFamily="34" charset="0"/>
              </a:rPr>
              <a:t> reaction.</a:t>
            </a:r>
            <a:endParaRPr lang="en-GB" dirty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dirty="0">
                <a:latin typeface="Myriad Pro" pitchFamily="34" charset="0"/>
                <a:hlinkClick r:id="rId3"/>
              </a:rPr>
              <a:t>https://www.youtube.com/watch?v=SLAz3oiMi8Q</a:t>
            </a: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03648" y="476672"/>
            <a:ext cx="774035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GB" sz="2800" kern="1200">
                <a:solidFill>
                  <a:srgbClr val="006A96"/>
                </a:solidFill>
                <a:latin typeface="Arial"/>
                <a:ea typeface="Geneva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The effect of heating on food</a:t>
            </a:r>
            <a:endParaRPr lang="en-US" sz="2000" dirty="0">
              <a:solidFill>
                <a:schemeClr val="bg1"/>
              </a:solidFill>
              <a:latin typeface="Myriad Pro" pitchFamily="34" charset="0"/>
              <a:ea typeface="Geneva" pitchFamily="4" charset="0"/>
              <a:cs typeface="Arial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54973" y="6472800"/>
            <a:ext cx="3524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1B024EB-1F0D-40A8-9368-2532A91875F8}" type="slidenum">
              <a:rPr lang="en-US" altLang="en-US" sz="1200">
                <a:solidFill>
                  <a:srgbClr val="006A96"/>
                </a:solidFill>
                <a:latin typeface="Calibri" pitchFamily="4" charset="0"/>
                <a:cs typeface="Geneva" pitchFamily="4" charset="0"/>
              </a:rPr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en-US" sz="1200" dirty="0">
              <a:solidFill>
                <a:srgbClr val="006A96"/>
              </a:solidFill>
              <a:latin typeface="Calibri" pitchFamily="4" charset="0"/>
              <a:cs typeface="Geneva" pitchFamily="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95" y="1844824"/>
            <a:ext cx="305488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36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Myriad Pro" pitchFamily="34" charset="0"/>
              </a:rPr>
              <a:t>What happens to </a:t>
            </a:r>
            <a:r>
              <a:rPr lang="en-GB" dirty="0" smtClean="0">
                <a:latin typeface="Myriad Pro" pitchFamily="34" charset="0"/>
              </a:rPr>
              <a:t>fats</a:t>
            </a:r>
            <a:r>
              <a:rPr lang="en-GB" dirty="0">
                <a:latin typeface="Myriad Pro" pitchFamily="34" charset="0"/>
              </a:rPr>
              <a:t>?</a:t>
            </a: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Myriad Pro" pitchFamily="34" charset="0"/>
              </a:rPr>
              <a:t>Fats </a:t>
            </a:r>
            <a:r>
              <a:rPr lang="en-GB" dirty="0">
                <a:latin typeface="Myriad Pro" pitchFamily="34" charset="0"/>
              </a:rPr>
              <a:t>contain a small amount of water so they soften, then liquefy when heated</a:t>
            </a:r>
            <a:r>
              <a:rPr lang="en-GB" dirty="0" smtClean="0">
                <a:latin typeface="Myriad Pro" pitchFamily="34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r>
              <a:rPr lang="en-GB" dirty="0">
                <a:latin typeface="Myriad Pro" pitchFamily="34" charset="0"/>
              </a:rPr>
              <a:t>This property is called </a:t>
            </a:r>
            <a:r>
              <a:rPr lang="en-GB" b="1" dirty="0">
                <a:latin typeface="Myriad Pro" pitchFamily="34" charset="0"/>
              </a:rPr>
              <a:t>plasticity</a:t>
            </a:r>
            <a:r>
              <a:rPr lang="en-GB" dirty="0">
                <a:latin typeface="Myriad Pro" pitchFamily="34" charset="0"/>
              </a:rPr>
              <a:t>, and it reflects the fact that fat cannot evaporate</a:t>
            </a:r>
            <a:r>
              <a:rPr lang="en-GB" dirty="0" smtClean="0">
                <a:latin typeface="Myriad Pro" pitchFamily="34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r>
              <a:rPr lang="en-GB" dirty="0">
                <a:latin typeface="Myriad Pro" pitchFamily="34" charset="0"/>
              </a:rPr>
              <a:t>The chemical make-up of fat determines its hardness at room temperature and this information is needed when deciding on the type of fat to use for a recipe.</a:t>
            </a: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648" y="853200"/>
            <a:ext cx="7110412" cy="492125"/>
          </a:xfrm>
        </p:spPr>
        <p:txBody>
          <a:bodyPr/>
          <a:lstStyle/>
          <a:p>
            <a:r>
              <a:rPr lang="en-US" sz="2400" dirty="0">
                <a:latin typeface="Myriad Pro" pitchFamily="34" charset="0"/>
                <a:ea typeface="Geneva" pitchFamily="4" charset="0"/>
                <a:cs typeface="Arial" charset="0"/>
              </a:rPr>
              <a:t>The effects of heat on food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54973" y="6472800"/>
            <a:ext cx="3524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1B024EB-1F0D-40A8-9368-2532A91875F8}" type="slidenum">
              <a:rPr lang="en-US" altLang="en-US" sz="1200">
                <a:solidFill>
                  <a:srgbClr val="006A96"/>
                </a:solidFill>
                <a:latin typeface="Calibri" pitchFamily="4" charset="0"/>
                <a:cs typeface="Geneva" pitchFamily="4" charset="0"/>
              </a:rPr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US" altLang="en-US" sz="1200" dirty="0">
              <a:solidFill>
                <a:srgbClr val="006A96"/>
              </a:solidFill>
              <a:latin typeface="Calibri" pitchFamily="4" charset="0"/>
              <a:cs typeface="Geneva" pitchFamily="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403648" y="476672"/>
            <a:ext cx="774035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GB" sz="2800" kern="1200">
                <a:solidFill>
                  <a:srgbClr val="006A96"/>
                </a:solidFill>
                <a:latin typeface="Arial"/>
                <a:ea typeface="Geneva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The effect of heating on food</a:t>
            </a:r>
            <a:endParaRPr lang="en-US" sz="2000" dirty="0">
              <a:solidFill>
                <a:schemeClr val="bg1"/>
              </a:solidFill>
              <a:latin typeface="Myriad Pro" pitchFamily="34" charset="0"/>
              <a:ea typeface="Geneva" pitchFamily="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1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648" y="853200"/>
            <a:ext cx="7110412" cy="492125"/>
          </a:xfrm>
        </p:spPr>
        <p:txBody>
          <a:bodyPr/>
          <a:lstStyle/>
          <a:p>
            <a:r>
              <a:rPr lang="en-US" sz="2400" dirty="0">
                <a:latin typeface="Myriad Pro" pitchFamily="34" charset="0"/>
                <a:ea typeface="Geneva" pitchFamily="4" charset="0"/>
                <a:cs typeface="Arial" charset="0"/>
              </a:rPr>
              <a:t>The effects of heat on food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54973" y="6472800"/>
            <a:ext cx="3524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1B024EB-1F0D-40A8-9368-2532A91875F8}" type="slidenum">
              <a:rPr lang="en-US" altLang="en-US" sz="1200">
                <a:solidFill>
                  <a:srgbClr val="006A96"/>
                </a:solidFill>
                <a:latin typeface="Calibri" pitchFamily="4" charset="0"/>
                <a:cs typeface="Geneva" pitchFamily="4" charset="0"/>
              </a:rPr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US" altLang="en-US" sz="1200" dirty="0">
              <a:solidFill>
                <a:srgbClr val="006A96"/>
              </a:solidFill>
              <a:latin typeface="Calibri" pitchFamily="4" charset="0"/>
              <a:cs typeface="Geneva" pitchFamily="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403648" y="476672"/>
            <a:ext cx="774035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GB" sz="2800" kern="1200">
                <a:solidFill>
                  <a:srgbClr val="006A96"/>
                </a:solidFill>
                <a:latin typeface="Arial"/>
                <a:ea typeface="Geneva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The effect of heating on food</a:t>
            </a:r>
            <a:endParaRPr lang="en-US" sz="2000" dirty="0">
              <a:solidFill>
                <a:schemeClr val="bg1"/>
              </a:solidFill>
              <a:latin typeface="Myriad Pro" pitchFamily="34" charset="0"/>
              <a:ea typeface="Geneva" pitchFamily="4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Myriad Pro" pitchFamily="34" charset="0"/>
              </a:rPr>
              <a:t>What happens to </a:t>
            </a:r>
            <a:r>
              <a:rPr lang="en-GB" dirty="0" smtClean="0">
                <a:latin typeface="Myriad Pro" pitchFamily="34" charset="0"/>
              </a:rPr>
              <a:t>carbohydrates?</a:t>
            </a: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dirty="0">
                <a:latin typeface="Myriad Pro" pitchFamily="34" charset="0"/>
              </a:rPr>
              <a:t>The change that starches undergo </a:t>
            </a:r>
            <a:endParaRPr lang="en-GB" dirty="0" smtClean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dirty="0" smtClean="0">
                <a:latin typeface="Myriad Pro" pitchFamily="34" charset="0"/>
              </a:rPr>
              <a:t>during cooking is called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b="1" dirty="0" smtClean="0">
                <a:latin typeface="Myriad Pro" pitchFamily="34" charset="0"/>
              </a:rPr>
              <a:t>gelatinisation</a:t>
            </a:r>
            <a:r>
              <a:rPr lang="en-GB" dirty="0" smtClean="0">
                <a:latin typeface="Myriad Pro" pitchFamily="34" charset="0"/>
              </a:rPr>
              <a:t>. </a:t>
            </a: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dirty="0">
                <a:latin typeface="Myriad Pro" pitchFamily="34" charset="0"/>
              </a:rPr>
              <a:t>The video below shows the effect </a:t>
            </a:r>
            <a:r>
              <a:rPr lang="en-GB" dirty="0" smtClean="0">
                <a:latin typeface="Myriad Pro" pitchFamily="34" charset="0"/>
              </a:rPr>
              <a:t>of </a:t>
            </a:r>
            <a:r>
              <a:rPr lang="en-GB" dirty="0">
                <a:latin typeface="Myriad Pro" pitchFamily="34" charset="0"/>
              </a:rPr>
              <a:t>heat on </a:t>
            </a:r>
            <a:r>
              <a:rPr lang="en-GB" dirty="0" smtClean="0">
                <a:latin typeface="Myriad Pro" pitchFamily="34" charset="0"/>
              </a:rPr>
              <a:t>starch.</a:t>
            </a:r>
            <a:endParaRPr lang="en-GB" dirty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dirty="0" smtClean="0">
                <a:latin typeface="Myriad Pro" pitchFamily="34" charset="0"/>
                <a:hlinkClick r:id="rId2"/>
              </a:rPr>
              <a:t>https</a:t>
            </a:r>
            <a:r>
              <a:rPr lang="en-GB" dirty="0">
                <a:latin typeface="Myriad Pro" pitchFamily="34" charset="0"/>
                <a:hlinkClick r:id="rId2"/>
              </a:rPr>
              <a:t>://www.youtube.com/watch?v=PxAP86zIJdc</a:t>
            </a: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3" y="2300367"/>
            <a:ext cx="3506909" cy="242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648" y="853200"/>
            <a:ext cx="7110412" cy="492125"/>
          </a:xfrm>
        </p:spPr>
        <p:txBody>
          <a:bodyPr/>
          <a:lstStyle/>
          <a:p>
            <a:r>
              <a:rPr lang="en-US" sz="2400" dirty="0">
                <a:latin typeface="Myriad Pro" pitchFamily="34" charset="0"/>
                <a:ea typeface="Geneva" pitchFamily="4" charset="0"/>
                <a:cs typeface="Arial" charset="0"/>
              </a:rPr>
              <a:t>The effects of heat on food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54973" y="6472800"/>
            <a:ext cx="3524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1B024EB-1F0D-40A8-9368-2532A91875F8}" type="slidenum">
              <a:rPr lang="en-US" altLang="en-US" sz="1200">
                <a:solidFill>
                  <a:srgbClr val="006A96"/>
                </a:solidFill>
                <a:latin typeface="Calibri" pitchFamily="4" charset="0"/>
                <a:cs typeface="Geneva" pitchFamily="4" charset="0"/>
              </a:rPr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US" altLang="en-US" sz="1200" dirty="0">
              <a:solidFill>
                <a:srgbClr val="006A96"/>
              </a:solidFill>
              <a:latin typeface="Calibri" pitchFamily="4" charset="0"/>
              <a:cs typeface="Geneva" pitchFamily="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403648" y="476672"/>
            <a:ext cx="774035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GB" sz="2800" kern="1200">
                <a:solidFill>
                  <a:srgbClr val="006A96"/>
                </a:solidFill>
                <a:latin typeface="Arial"/>
                <a:ea typeface="Geneva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The effect of heating on food</a:t>
            </a:r>
            <a:endParaRPr lang="en-US" sz="2000" dirty="0">
              <a:solidFill>
                <a:schemeClr val="bg1"/>
              </a:solidFill>
              <a:latin typeface="Myriad Pro" pitchFamily="34" charset="0"/>
              <a:ea typeface="Geneva" pitchFamily="4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>
                <a:latin typeface="Myriad Pro" pitchFamily="34" charset="0"/>
              </a:rPr>
              <a:t>What happens to </a:t>
            </a:r>
            <a:r>
              <a:rPr lang="en-GB" sz="2600" dirty="0" smtClean="0">
                <a:latin typeface="Myriad Pro" pitchFamily="34" charset="0"/>
              </a:rPr>
              <a:t>carbohydrates?</a:t>
            </a:r>
          </a:p>
          <a:p>
            <a:pPr marL="0" indent="0">
              <a:buNone/>
            </a:pPr>
            <a:endParaRPr lang="en-GB" sz="2600" dirty="0" smtClean="0">
              <a:latin typeface="Myriad Pro" pitchFamily="34" charset="0"/>
            </a:endParaRPr>
          </a:p>
          <a:p>
            <a:pPr marL="0" indent="0">
              <a:buNone/>
            </a:pPr>
            <a:r>
              <a:rPr lang="en-GB" sz="2600" dirty="0">
                <a:latin typeface="Myriad Pro" pitchFamily="34" charset="0"/>
              </a:rPr>
              <a:t>If starch is heated by a dry heat, </a:t>
            </a:r>
            <a:r>
              <a:rPr lang="en-GB" sz="2600" dirty="0" err="1" smtClean="0">
                <a:latin typeface="Myriad Pro" pitchFamily="34" charset="0"/>
              </a:rPr>
              <a:t>dextrins</a:t>
            </a:r>
            <a:r>
              <a:rPr lang="en-GB" sz="2600" dirty="0" smtClean="0">
                <a:latin typeface="Myriad Pro" pitchFamily="34" charset="0"/>
              </a:rPr>
              <a:t> are </a:t>
            </a:r>
          </a:p>
          <a:p>
            <a:pPr marL="0" indent="0">
              <a:buNone/>
            </a:pPr>
            <a:r>
              <a:rPr lang="en-GB" sz="2600" dirty="0" smtClean="0">
                <a:latin typeface="Myriad Pro" pitchFamily="34" charset="0"/>
              </a:rPr>
              <a:t>produced which are brown in colour.  </a:t>
            </a:r>
          </a:p>
          <a:p>
            <a:pPr marL="0" indent="0">
              <a:buNone/>
            </a:pPr>
            <a:endParaRPr lang="en-GB" sz="2600" dirty="0" smtClean="0">
              <a:latin typeface="Myriad Pro" pitchFamily="34" charset="0"/>
            </a:endParaRPr>
          </a:p>
          <a:p>
            <a:pPr marL="0" indent="0">
              <a:buNone/>
            </a:pPr>
            <a:r>
              <a:rPr lang="en-GB" sz="2600" dirty="0" smtClean="0">
                <a:latin typeface="Myriad Pro" pitchFamily="34" charset="0"/>
              </a:rPr>
              <a:t>This process is called </a:t>
            </a:r>
            <a:r>
              <a:rPr lang="en-GB" sz="2600" b="1" dirty="0" err="1" smtClean="0">
                <a:latin typeface="Myriad Pro" pitchFamily="34" charset="0"/>
              </a:rPr>
              <a:t>dextrinisation</a:t>
            </a:r>
            <a:r>
              <a:rPr lang="en-GB" sz="2600" dirty="0" smtClean="0">
                <a:latin typeface="Myriad Pro" pitchFamily="34" charset="0"/>
              </a:rPr>
              <a:t>. </a:t>
            </a:r>
          </a:p>
          <a:p>
            <a:pPr marL="0" indent="0">
              <a:buNone/>
            </a:pPr>
            <a:r>
              <a:rPr lang="en-GB" sz="2600" dirty="0" smtClean="0">
                <a:latin typeface="Myriad Pro" pitchFamily="34" charset="0"/>
              </a:rPr>
              <a:t>It </a:t>
            </a:r>
            <a:r>
              <a:rPr lang="en-GB" sz="2600" dirty="0">
                <a:latin typeface="Myriad Pro" pitchFamily="34" charset="0"/>
              </a:rPr>
              <a:t>is responsible for the browning </a:t>
            </a:r>
            <a:r>
              <a:rPr lang="en-GB" sz="2600" dirty="0" smtClean="0">
                <a:latin typeface="Myriad Pro" pitchFamily="34" charset="0"/>
              </a:rPr>
              <a:t>of </a:t>
            </a:r>
            <a:r>
              <a:rPr lang="en-GB" sz="2600" dirty="0">
                <a:latin typeface="Myriad Pro" pitchFamily="34" charset="0"/>
              </a:rPr>
              <a:t>toast.</a:t>
            </a:r>
          </a:p>
          <a:p>
            <a:pPr marL="0" indent="0">
              <a:buNone/>
            </a:pPr>
            <a:endParaRPr lang="en-GB" sz="2600" dirty="0" smtClean="0">
              <a:latin typeface="Myriad Pro" pitchFamily="34" charset="0"/>
            </a:endParaRPr>
          </a:p>
          <a:p>
            <a:pPr marL="0" indent="0">
              <a:buNone/>
            </a:pPr>
            <a:r>
              <a:rPr lang="en-GB" sz="2600" b="1" dirty="0">
                <a:latin typeface="Myriad Pro" pitchFamily="34" charset="0"/>
              </a:rPr>
              <a:t>Caramelisation </a:t>
            </a:r>
            <a:r>
              <a:rPr lang="en-GB" sz="2600" dirty="0">
                <a:latin typeface="Myriad Pro" pitchFamily="34" charset="0"/>
              </a:rPr>
              <a:t>happens when sugar is cooked; the food gradually turns brown and changes flavour</a:t>
            </a:r>
            <a:r>
              <a:rPr lang="en-GB" sz="2600" dirty="0" smtClean="0">
                <a:latin typeface="Myriad Pro" pitchFamily="34" charset="0"/>
              </a:rPr>
              <a:t>. </a:t>
            </a:r>
            <a:r>
              <a:rPr lang="en-GB" sz="2600" dirty="0" smtClean="0">
                <a:latin typeface="Myriad Pro" pitchFamily="34" charset="0"/>
              </a:rPr>
              <a:t>The </a:t>
            </a:r>
            <a:r>
              <a:rPr lang="en-GB" sz="2600" dirty="0">
                <a:latin typeface="Myriad Pro" pitchFamily="34" charset="0"/>
              </a:rPr>
              <a:t>video clip below shows the caramelisation process.</a:t>
            </a:r>
            <a:endParaRPr lang="en-GB" sz="2600" b="1" dirty="0">
              <a:latin typeface="Myriad Pro" pitchFamily="34" charset="0"/>
            </a:endParaRPr>
          </a:p>
          <a:p>
            <a:pPr marL="0" indent="0">
              <a:buNone/>
            </a:pPr>
            <a:r>
              <a:rPr lang="en-GB" sz="2600" dirty="0">
                <a:latin typeface="Myriad Pro" pitchFamily="34" charset="0"/>
                <a:hlinkClick r:id="rId2"/>
              </a:rPr>
              <a:t>https://</a:t>
            </a:r>
            <a:r>
              <a:rPr lang="en-GB" sz="2600" dirty="0" smtClean="0">
                <a:latin typeface="Myriad Pro" pitchFamily="34" charset="0"/>
                <a:hlinkClick r:id="rId2"/>
              </a:rPr>
              <a:t>www.youtube.com/watch?v=sghF3WCGpBs</a:t>
            </a: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44824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5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648" y="853200"/>
            <a:ext cx="7110412" cy="492125"/>
          </a:xfrm>
        </p:spPr>
        <p:txBody>
          <a:bodyPr/>
          <a:lstStyle/>
          <a:p>
            <a:r>
              <a:rPr lang="en-US" sz="2400" dirty="0">
                <a:latin typeface="Myriad Pro" pitchFamily="34" charset="0"/>
                <a:ea typeface="Geneva" pitchFamily="4" charset="0"/>
                <a:cs typeface="Arial" charset="0"/>
              </a:rPr>
              <a:t>The effects of heat on food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54973" y="6472800"/>
            <a:ext cx="3524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1B024EB-1F0D-40A8-9368-2532A91875F8}" type="slidenum">
              <a:rPr lang="en-US" altLang="en-US" sz="1200">
                <a:solidFill>
                  <a:srgbClr val="006A96"/>
                </a:solidFill>
                <a:latin typeface="Calibri" pitchFamily="4" charset="0"/>
                <a:cs typeface="Geneva" pitchFamily="4" charset="0"/>
              </a:rPr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en-US" altLang="en-US" sz="1200" dirty="0">
              <a:solidFill>
                <a:srgbClr val="006A96"/>
              </a:solidFill>
              <a:latin typeface="Calibri" pitchFamily="4" charset="0"/>
              <a:cs typeface="Geneva" pitchFamily="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403648" y="476672"/>
            <a:ext cx="774035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GB" sz="2800" kern="1200">
                <a:solidFill>
                  <a:srgbClr val="006A96"/>
                </a:solidFill>
                <a:latin typeface="Arial"/>
                <a:ea typeface="Geneva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The effect of heating on food</a:t>
            </a:r>
            <a:endParaRPr lang="en-US" sz="2000" dirty="0">
              <a:solidFill>
                <a:schemeClr val="bg1"/>
              </a:solidFill>
              <a:latin typeface="Myriad Pro" pitchFamily="34" charset="0"/>
              <a:ea typeface="Geneva" pitchFamily="4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Myriad Pro" pitchFamily="34" charset="0"/>
              </a:rPr>
              <a:t>What happens to </a:t>
            </a:r>
            <a:r>
              <a:rPr lang="en-GB" dirty="0" smtClean="0">
                <a:latin typeface="Myriad Pro" pitchFamily="34" charset="0"/>
              </a:rPr>
              <a:t>water?</a:t>
            </a: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dirty="0" smtClean="0">
                <a:latin typeface="Myriad Pro" pitchFamily="34" charset="0"/>
              </a:rPr>
              <a:t>All </a:t>
            </a:r>
            <a:r>
              <a:rPr lang="en-GB" dirty="0">
                <a:latin typeface="Myriad Pro" pitchFamily="34" charset="0"/>
              </a:rPr>
              <a:t>foods contain </a:t>
            </a:r>
            <a:r>
              <a:rPr lang="en-GB" dirty="0" smtClean="0">
                <a:latin typeface="Myriad Pro" pitchFamily="34" charset="0"/>
              </a:rPr>
              <a:t>water. </a:t>
            </a:r>
            <a:r>
              <a:rPr lang="en-GB" dirty="0">
                <a:latin typeface="Myriad Pro" pitchFamily="34" charset="0"/>
              </a:rPr>
              <a:t>W</a:t>
            </a:r>
            <a:r>
              <a:rPr lang="en-GB" dirty="0" smtClean="0">
                <a:latin typeface="Myriad Pro" pitchFamily="34" charset="0"/>
              </a:rPr>
              <a:t>hen </a:t>
            </a:r>
            <a:r>
              <a:rPr lang="en-GB" dirty="0">
                <a:latin typeface="Myriad Pro" pitchFamily="34" charset="0"/>
              </a:rPr>
              <a:t>they </a:t>
            </a:r>
            <a:endParaRPr lang="en-GB" dirty="0" smtClean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dirty="0" smtClean="0">
                <a:latin typeface="Myriad Pro" pitchFamily="34" charset="0"/>
              </a:rPr>
              <a:t>are </a:t>
            </a:r>
            <a:r>
              <a:rPr lang="en-GB" dirty="0">
                <a:latin typeface="Myriad Pro" pitchFamily="34" charset="0"/>
              </a:rPr>
              <a:t>cooked and the temperature of </a:t>
            </a:r>
            <a:endParaRPr lang="en-GB" dirty="0" smtClean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dirty="0" smtClean="0">
                <a:latin typeface="Myriad Pro" pitchFamily="34" charset="0"/>
              </a:rPr>
              <a:t>the </a:t>
            </a:r>
            <a:r>
              <a:rPr lang="en-GB" dirty="0">
                <a:latin typeface="Myriad Pro" pitchFamily="34" charset="0"/>
              </a:rPr>
              <a:t>food increases, the water molecules </a:t>
            </a:r>
            <a:endParaRPr lang="en-GB" dirty="0" smtClean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dirty="0" smtClean="0">
                <a:latin typeface="Myriad Pro" pitchFamily="34" charset="0"/>
              </a:rPr>
              <a:t>move </a:t>
            </a:r>
            <a:r>
              <a:rPr lang="en-GB" dirty="0">
                <a:latin typeface="Myriad Pro" pitchFamily="34" charset="0"/>
              </a:rPr>
              <a:t>faster and faster until the water </a:t>
            </a:r>
            <a:endParaRPr lang="en-GB" dirty="0" smtClean="0">
              <a:latin typeface="Myriad Pro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dirty="0" smtClean="0">
                <a:latin typeface="Myriad Pro" pitchFamily="34" charset="0"/>
              </a:rPr>
              <a:t>turns </a:t>
            </a:r>
            <a:r>
              <a:rPr lang="en-GB" dirty="0">
                <a:latin typeface="Myriad Pro" pitchFamily="34" charset="0"/>
              </a:rPr>
              <a:t>to gas </a:t>
            </a:r>
            <a:r>
              <a:rPr lang="en-GB" dirty="0" smtClean="0">
                <a:latin typeface="Myriad Pro" pitchFamily="34" charset="0"/>
              </a:rPr>
              <a:t>(</a:t>
            </a:r>
            <a:r>
              <a:rPr lang="en-GB" b="1" dirty="0" smtClean="0">
                <a:latin typeface="Myriad Pro" pitchFamily="34" charset="0"/>
              </a:rPr>
              <a:t>steam</a:t>
            </a:r>
            <a:r>
              <a:rPr lang="en-GB" dirty="0">
                <a:latin typeface="Myriad Pro" pitchFamily="34" charset="0"/>
              </a:rPr>
              <a:t>) and </a:t>
            </a:r>
            <a:r>
              <a:rPr lang="en-GB" b="1" dirty="0">
                <a:latin typeface="Myriad Pro" pitchFamily="34" charset="0"/>
              </a:rPr>
              <a:t>evaporates</a:t>
            </a:r>
            <a:r>
              <a:rPr lang="en-GB" dirty="0">
                <a:latin typeface="Myriad Pro" pitchFamily="34" charset="0"/>
              </a:rPr>
              <a:t>.</a:t>
            </a:r>
            <a:r>
              <a:rPr lang="en-GB" b="1" dirty="0">
                <a:latin typeface="Myriad Pro" pitchFamily="34" charset="0"/>
              </a:rPr>
              <a:t>  </a:t>
            </a: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Myriad Pro" pitchFamily="34" charset="0"/>
              </a:rPr>
              <a:t>The </a:t>
            </a:r>
            <a:r>
              <a:rPr lang="en-GB" dirty="0">
                <a:latin typeface="Myriad Pro" pitchFamily="34" charset="0"/>
              </a:rPr>
              <a:t>evaporation of water causes the volume of food to be reduced and </a:t>
            </a:r>
            <a:r>
              <a:rPr lang="en-GB" dirty="0" smtClean="0">
                <a:latin typeface="Myriad Pro" pitchFamily="34" charset="0"/>
              </a:rPr>
              <a:t>for the food </a:t>
            </a:r>
            <a:r>
              <a:rPr lang="en-GB" dirty="0">
                <a:latin typeface="Myriad Pro" pitchFamily="34" charset="0"/>
              </a:rPr>
              <a:t>to become dry.</a:t>
            </a: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16832"/>
            <a:ext cx="2160240" cy="266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8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16" y="1916832"/>
            <a:ext cx="2890664" cy="432734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648" y="853200"/>
            <a:ext cx="7110412" cy="492125"/>
          </a:xfrm>
        </p:spPr>
        <p:txBody>
          <a:bodyPr/>
          <a:lstStyle/>
          <a:p>
            <a:r>
              <a:rPr lang="en-US" sz="2400" dirty="0">
                <a:latin typeface="Myriad Pro" pitchFamily="34" charset="0"/>
                <a:ea typeface="Geneva" pitchFamily="4" charset="0"/>
                <a:cs typeface="Arial" charset="0"/>
              </a:rPr>
              <a:t>The effects of </a:t>
            </a:r>
            <a:r>
              <a:rPr lang="en-US" sz="2400" dirty="0" smtClean="0">
                <a:latin typeface="Myriad Pro" pitchFamily="34" charset="0"/>
                <a:ea typeface="Geneva" pitchFamily="4" charset="0"/>
                <a:cs typeface="Arial" charset="0"/>
              </a:rPr>
              <a:t>pH </a:t>
            </a:r>
            <a:r>
              <a:rPr lang="en-US" sz="2400" dirty="0">
                <a:latin typeface="Myriad Pro" pitchFamily="34" charset="0"/>
                <a:ea typeface="Geneva" pitchFamily="4" charset="0"/>
                <a:cs typeface="Arial" charset="0"/>
              </a:rPr>
              <a:t>on food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54973" y="6472800"/>
            <a:ext cx="3524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1B024EB-1F0D-40A8-9368-2532A91875F8}" type="slidenum">
              <a:rPr lang="en-US" altLang="en-US" sz="1200">
                <a:solidFill>
                  <a:srgbClr val="006A96"/>
                </a:solidFill>
                <a:latin typeface="Calibri" pitchFamily="4" charset="0"/>
                <a:cs typeface="Geneva" pitchFamily="4" charset="0"/>
              </a:rPr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US" altLang="en-US" sz="1200" dirty="0">
              <a:solidFill>
                <a:srgbClr val="006A96"/>
              </a:solidFill>
              <a:latin typeface="Calibri" pitchFamily="4" charset="0"/>
              <a:cs typeface="Geneva" pitchFamily="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403648" y="476672"/>
            <a:ext cx="774035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GB" sz="2800" kern="1200">
                <a:solidFill>
                  <a:srgbClr val="006A96"/>
                </a:solidFill>
                <a:latin typeface="Arial"/>
                <a:ea typeface="Geneva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The effect of heating on food</a:t>
            </a:r>
            <a:endParaRPr lang="en-US" sz="2000" dirty="0">
              <a:solidFill>
                <a:schemeClr val="bg1"/>
              </a:solidFill>
              <a:latin typeface="Myriad Pro" pitchFamily="34" charset="0"/>
              <a:ea typeface="Geneva" pitchFamily="4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892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latin typeface="Myriad Pro" pitchFamily="34" charset="0"/>
              </a:rPr>
              <a:t>Some foods are </a:t>
            </a:r>
            <a:r>
              <a:rPr lang="en-GB" b="1" dirty="0">
                <a:latin typeface="Myriad Pro" pitchFamily="34" charset="0"/>
              </a:rPr>
              <a:t>acid</a:t>
            </a:r>
            <a:r>
              <a:rPr lang="en-GB" dirty="0">
                <a:latin typeface="Myriad Pro" pitchFamily="34" charset="0"/>
              </a:rPr>
              <a:t> and some are </a:t>
            </a:r>
            <a:r>
              <a:rPr lang="en-GB" b="1" dirty="0" smtClean="0">
                <a:latin typeface="Myriad Pro" pitchFamily="34" charset="0"/>
              </a:rPr>
              <a:t>alkali</a:t>
            </a:r>
            <a:r>
              <a:rPr lang="en-GB" dirty="0">
                <a:latin typeface="Myriad Pro" pitchFamily="34" charset="0"/>
              </a:rPr>
              <a:t>.</a:t>
            </a:r>
            <a:r>
              <a:rPr lang="en-GB" dirty="0" smtClean="0">
                <a:latin typeface="Myriad Pro" pitchFamily="34" charset="0"/>
              </a:rPr>
              <a:t> </a:t>
            </a:r>
            <a:r>
              <a:rPr lang="en-GB" dirty="0">
                <a:latin typeface="Myriad Pro" pitchFamily="34" charset="0"/>
              </a:rPr>
              <a:t>T</a:t>
            </a:r>
            <a:r>
              <a:rPr lang="en-GB" dirty="0" smtClean="0">
                <a:latin typeface="Myriad Pro" pitchFamily="34" charset="0"/>
              </a:rPr>
              <a:t>hose foods that </a:t>
            </a:r>
            <a:r>
              <a:rPr lang="en-GB" dirty="0">
                <a:latin typeface="Myriad Pro" pitchFamily="34" charset="0"/>
              </a:rPr>
              <a:t>are neither acid or alkali are neutral and have a pH value of 7.</a:t>
            </a: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1" y="2647359"/>
            <a:ext cx="562696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Myriad Pro" pitchFamily="34" charset="0"/>
              </a:rPr>
              <a:t>These </a:t>
            </a:r>
            <a:r>
              <a:rPr lang="en-GB" sz="2400" dirty="0" smtClean="0">
                <a:latin typeface="Myriad Pro" pitchFamily="34" charset="0"/>
              </a:rPr>
              <a:t>foods have </a:t>
            </a:r>
            <a:r>
              <a:rPr lang="en-GB" sz="2400" dirty="0">
                <a:latin typeface="Myriad Pro" pitchFamily="34" charset="0"/>
              </a:rPr>
              <a:t>a number of uses in food preparation: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Myriad Pro" pitchFamily="34" charset="0"/>
              </a:rPr>
              <a:t>Vinegar is used to preserve vegetables in pickling and chutney making.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Myriad Pro" pitchFamily="34" charset="0"/>
              </a:rPr>
              <a:t>Lemon juice, tomatoes and vinegar will help soften connective tissues in meat and cornflour based sauces.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Myriad Pro" pitchFamily="34" charset="0"/>
              </a:rPr>
              <a:t>Adding vinegar or lemon juice to a meringue mixture, affects the protein and gives it a </a:t>
            </a:r>
            <a:r>
              <a:rPr lang="en-GB" sz="2200" dirty="0" err="1">
                <a:latin typeface="Myriad Pro" pitchFamily="34" charset="0"/>
              </a:rPr>
              <a:t>marshmallowy</a:t>
            </a:r>
            <a:r>
              <a:rPr lang="en-GB" sz="2200" dirty="0">
                <a:latin typeface="Myriad Pro" pitchFamily="34" charset="0"/>
              </a:rPr>
              <a:t> texture.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53393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648" y="853200"/>
            <a:ext cx="7110412" cy="492125"/>
          </a:xfrm>
        </p:spPr>
        <p:txBody>
          <a:bodyPr/>
          <a:lstStyle/>
          <a:p>
            <a:r>
              <a:rPr lang="en-US" sz="2400" dirty="0">
                <a:latin typeface="Myriad Pro" pitchFamily="34" charset="0"/>
                <a:ea typeface="Geneva" pitchFamily="4" charset="0"/>
                <a:cs typeface="Arial" charset="0"/>
              </a:rPr>
              <a:t>The effects of </a:t>
            </a:r>
            <a:r>
              <a:rPr lang="en-US" sz="2400" dirty="0" smtClean="0">
                <a:latin typeface="Myriad Pro" pitchFamily="34" charset="0"/>
                <a:ea typeface="Geneva" pitchFamily="4" charset="0"/>
                <a:cs typeface="Arial" charset="0"/>
              </a:rPr>
              <a:t>oxygen </a:t>
            </a:r>
            <a:r>
              <a:rPr lang="en-US" sz="2400" dirty="0">
                <a:latin typeface="Myriad Pro" pitchFamily="34" charset="0"/>
                <a:ea typeface="Geneva" pitchFamily="4" charset="0"/>
                <a:cs typeface="Arial" charset="0"/>
              </a:rPr>
              <a:t>on food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54973" y="6472800"/>
            <a:ext cx="3524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Geneva" pitchFamily="4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1B024EB-1F0D-40A8-9368-2532A91875F8}" type="slidenum">
              <a:rPr lang="en-US" altLang="en-US" sz="1200">
                <a:solidFill>
                  <a:srgbClr val="006A96"/>
                </a:solidFill>
                <a:latin typeface="Calibri" pitchFamily="4" charset="0"/>
                <a:cs typeface="Geneva" pitchFamily="4" charset="0"/>
              </a:rPr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US" altLang="en-US" sz="1200" dirty="0">
              <a:solidFill>
                <a:srgbClr val="006A96"/>
              </a:solidFill>
              <a:latin typeface="Calibri" pitchFamily="4" charset="0"/>
              <a:cs typeface="Geneva" pitchFamily="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403648" y="476672"/>
            <a:ext cx="774035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GB" sz="2800" kern="1200">
                <a:solidFill>
                  <a:srgbClr val="006A96"/>
                </a:solidFill>
                <a:latin typeface="Arial"/>
                <a:ea typeface="Geneva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96"/>
                </a:solidFill>
                <a:latin typeface="Arial" charset="0"/>
                <a:ea typeface="Geneva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The effect of heating on food</a:t>
            </a:r>
            <a:endParaRPr lang="en-US" sz="2000" dirty="0">
              <a:solidFill>
                <a:schemeClr val="bg1"/>
              </a:solidFill>
              <a:latin typeface="Myriad Pro" pitchFamily="34" charset="0"/>
              <a:ea typeface="Geneva" pitchFamily="4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b="1" dirty="0" smtClean="0">
                <a:latin typeface="Myriad Pro" pitchFamily="34" charset="0"/>
              </a:rPr>
              <a:t>Fruit and vegetables</a:t>
            </a:r>
          </a:p>
          <a:p>
            <a:pPr marL="0" indent="0">
              <a:lnSpc>
                <a:spcPct val="90000"/>
              </a:lnSpc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dirty="0" smtClean="0">
                <a:latin typeface="Myriad Pro" pitchFamily="34" charset="0"/>
              </a:rPr>
              <a:t>When </a:t>
            </a:r>
            <a:r>
              <a:rPr lang="en-GB" dirty="0">
                <a:latin typeface="Myriad Pro" pitchFamily="34" charset="0"/>
              </a:rPr>
              <a:t>some fruit and vegetables are </a:t>
            </a:r>
            <a:endParaRPr lang="en-GB" dirty="0" smtClean="0">
              <a:latin typeface="Myriad Pro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dirty="0" smtClean="0">
                <a:latin typeface="Myriad Pro" pitchFamily="34" charset="0"/>
              </a:rPr>
              <a:t>sliced (e.g</a:t>
            </a:r>
            <a:r>
              <a:rPr lang="en-GB" dirty="0">
                <a:latin typeface="Myriad Pro" pitchFamily="34" charset="0"/>
              </a:rPr>
              <a:t>. apples, potatoes and </a:t>
            </a:r>
            <a:endParaRPr lang="en-GB" dirty="0" smtClean="0">
              <a:latin typeface="Myriad Pro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dirty="0" smtClean="0">
                <a:latin typeface="Myriad Pro" pitchFamily="34" charset="0"/>
              </a:rPr>
              <a:t>parsnips</a:t>
            </a:r>
            <a:r>
              <a:rPr lang="en-GB" dirty="0">
                <a:latin typeface="Myriad Pro" pitchFamily="34" charset="0"/>
              </a:rPr>
              <a:t>)</a:t>
            </a:r>
            <a:r>
              <a:rPr lang="en-GB" dirty="0" smtClean="0">
                <a:latin typeface="Myriad Pro" pitchFamily="34" charset="0"/>
              </a:rPr>
              <a:t> </a:t>
            </a:r>
            <a:r>
              <a:rPr lang="en-GB" dirty="0">
                <a:latin typeface="Myriad Pro" pitchFamily="34" charset="0"/>
              </a:rPr>
              <a:t>they go brown</a:t>
            </a:r>
            <a:r>
              <a:rPr lang="en-GB" dirty="0" smtClean="0">
                <a:latin typeface="Myriad Pro" pitchFamily="34" charset="0"/>
              </a:rPr>
              <a:t>.</a:t>
            </a: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dirty="0" smtClean="0">
                <a:latin typeface="Myriad Pro" pitchFamily="34" charset="0"/>
              </a:rPr>
              <a:t>The </a:t>
            </a:r>
            <a:r>
              <a:rPr lang="en-GB" dirty="0">
                <a:latin typeface="Myriad Pro" pitchFamily="34" charset="0"/>
              </a:rPr>
              <a:t>video clip below looks at the causes of </a:t>
            </a:r>
            <a:r>
              <a:rPr lang="en-GB" b="1" dirty="0" err="1">
                <a:latin typeface="Myriad Pro" pitchFamily="34" charset="0"/>
              </a:rPr>
              <a:t>enzymic</a:t>
            </a:r>
            <a:r>
              <a:rPr lang="en-GB" b="1" dirty="0">
                <a:latin typeface="Myriad Pro" pitchFamily="34" charset="0"/>
              </a:rPr>
              <a:t> browning</a:t>
            </a:r>
            <a:r>
              <a:rPr lang="en-GB" dirty="0">
                <a:latin typeface="Myriad Pro" pitchFamily="34" charset="0"/>
              </a:rPr>
              <a:t> and ways that it can be prevented.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latin typeface="Myriad Pro" pitchFamily="34" charset="0"/>
                <a:hlinkClick r:id="rId2"/>
              </a:rPr>
              <a:t>https://www.youtube.com/watch?v=rEvQD8V9Des</a:t>
            </a: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en-GB" dirty="0">
              <a:latin typeface="Myriad Pro" pitchFamily="34" charset="0"/>
            </a:endParaRPr>
          </a:p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97" y="1988840"/>
            <a:ext cx="31908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7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900</Words>
  <Application>Microsoft Office PowerPoint</Application>
  <PresentationFormat>On-screen Show (4:3)</PresentationFormat>
  <Paragraphs>169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Geneva</vt:lpstr>
      <vt:lpstr>Myriad Pro</vt:lpstr>
      <vt:lpstr>Office Theme</vt:lpstr>
      <vt:lpstr>2_Office Theme</vt:lpstr>
      <vt:lpstr>3_Office Theme</vt:lpstr>
      <vt:lpstr>The effect of  heating on food</vt:lpstr>
      <vt:lpstr>The effects of heat on food</vt:lpstr>
      <vt:lpstr>The effects of heat on food</vt:lpstr>
      <vt:lpstr>The effects of heat on food</vt:lpstr>
      <vt:lpstr>The effects of heat on food</vt:lpstr>
      <vt:lpstr>The effects of heat on food</vt:lpstr>
      <vt:lpstr>The effects of heat on food</vt:lpstr>
      <vt:lpstr>The effects of pH on food</vt:lpstr>
      <vt:lpstr>The effects of oxygen on food</vt:lpstr>
      <vt:lpstr>The effects of oxygen on food</vt:lpstr>
      <vt:lpstr>The effects of enzymes on food</vt:lpstr>
      <vt:lpstr>The effects of enzymes on food</vt:lpstr>
      <vt:lpstr>The effects of microorganisms on food</vt:lpstr>
      <vt:lpstr>The effects of microorganisms on food</vt:lpstr>
      <vt:lpstr>The effects of microorganisms on food</vt:lpstr>
    </vt:vector>
  </TitlesOfParts>
  <Company>Illuminate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 or false?</dc:title>
  <dc:creator>peter burton</dc:creator>
  <cp:lastModifiedBy>Haremi0108</cp:lastModifiedBy>
  <cp:revision>55</cp:revision>
  <dcterms:created xsi:type="dcterms:W3CDTF">2016-05-03T13:05:56Z</dcterms:created>
  <dcterms:modified xsi:type="dcterms:W3CDTF">2016-07-05T14:43:08Z</dcterms:modified>
</cp:coreProperties>
</file>